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66" r:id="rId11"/>
    <p:sldId id="308" r:id="rId12"/>
    <p:sldId id="272" r:id="rId13"/>
    <p:sldId id="268" r:id="rId14"/>
    <p:sldId id="299" r:id="rId15"/>
    <p:sldId id="288" r:id="rId16"/>
    <p:sldId id="300" r:id="rId17"/>
    <p:sldId id="293" r:id="rId18"/>
    <p:sldId id="298" r:id="rId19"/>
    <p:sldId id="294" r:id="rId20"/>
    <p:sldId id="301" r:id="rId21"/>
    <p:sldId id="295" r:id="rId22"/>
    <p:sldId id="305" r:id="rId23"/>
    <p:sldId id="304" r:id="rId24"/>
    <p:sldId id="303" r:id="rId25"/>
    <p:sldId id="307" r:id="rId26"/>
    <p:sldId id="306" r:id="rId27"/>
    <p:sldId id="264" r:id="rId28"/>
    <p:sldId id="296" r:id="rId29"/>
    <p:sldId id="29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117" d="100"/>
          <a:sy n="117"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11/20/2024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11/20/2024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11/20/2024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11/20/2024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11/20/2024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11/20/2024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jpg"/><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3835345"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B4DA8C5-8311-17F1-ADB4-31E1E67AD565}"/>
              </a:ext>
            </a:extLst>
          </p:cNvPr>
          <p:cNvSpPr txBox="1"/>
          <p:nvPr/>
        </p:nvSpPr>
        <p:spPr>
          <a:xfrm>
            <a:off x="214313" y="354177"/>
            <a:ext cx="3459616" cy="369332"/>
          </a:xfrm>
          <a:prstGeom prst="rect">
            <a:avLst/>
          </a:prstGeom>
          <a:noFill/>
        </p:spPr>
        <p:txBody>
          <a:bodyPr wrap="square">
            <a:spAutoFit/>
          </a:bodyPr>
          <a:lstStyle/>
          <a:p>
            <a:r>
              <a:rPr lang="es-ES" b="1" dirty="0">
                <a:latin typeface="Times New Roman" panose="02020603050405020304" pitchFamily="18" charset="0"/>
                <a:cs typeface="Times New Roman" panose="02020603050405020304" pitchFamily="18" charset="0"/>
              </a:rPr>
              <a:t>METODOLOGÍA CRISP-DM</a:t>
            </a:r>
          </a:p>
        </p:txBody>
      </p:sp>
    </p:spTree>
    <p:extLst>
      <p:ext uri="{BB962C8B-B14F-4D97-AF65-F5344CB8AC3E}">
        <p14:creationId xmlns:p14="http://schemas.microsoft.com/office/powerpoint/2010/main" val="1471343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7620498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352010" y="1787425"/>
            <a:ext cx="3773790"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DESARROLLO</a:t>
            </a:r>
          </a:p>
        </p:txBody>
      </p:sp>
    </p:spTree>
    <p:extLst>
      <p:ext uri="{BB962C8B-B14F-4D97-AF65-F5344CB8AC3E}">
        <p14:creationId xmlns:p14="http://schemas.microsoft.com/office/powerpoint/2010/main" val="285520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136165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DATASET</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388134" y="1444183"/>
            <a:ext cx="7415726" cy="1278944"/>
          </a:xfrm>
          <a:prstGeom prst="rect">
            <a:avLst/>
          </a:prstGeom>
        </p:spPr>
      </p:pic>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650627" y="3826432"/>
            <a:ext cx="2890739" cy="1976187"/>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8" y="1117815"/>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275111"/>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Tree>
    <p:extLst>
      <p:ext uri="{BB962C8B-B14F-4D97-AF65-F5344CB8AC3E}">
        <p14:creationId xmlns:p14="http://schemas.microsoft.com/office/powerpoint/2010/main" val="237938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4374255" y="5342315"/>
            <a:ext cx="3443485" cy="276999"/>
          </a:xfrm>
          <a:prstGeom prst="rect">
            <a:avLst/>
          </a:prstGeom>
          <a:noFill/>
        </p:spPr>
        <p:txBody>
          <a:bodyPr wrap="square">
            <a:spAutoFit/>
          </a:bodyPr>
          <a:lstStyle/>
          <a:p>
            <a:r>
              <a:rPr lang="es-PE" sz="1200" dirty="0">
                <a:latin typeface="Times New Roman" panose="02020603050405020304" pitchFamily="18" charset="0"/>
                <a:cs typeface="Times New Roman" panose="02020603050405020304" pitchFamily="18" charset="0"/>
              </a:rPr>
              <a:t>Nota: </a:t>
            </a:r>
            <a:r>
              <a:rPr lang="es-MX" sz="1200" dirty="0">
                <a:latin typeface="Times New Roman" panose="02020603050405020304" pitchFamily="18" charset="0"/>
                <a:cs typeface="Times New Roman" panose="02020603050405020304" pitchFamily="18" charset="0"/>
              </a:rPr>
              <a:t>Obtenido y modificado de Rodríguez S. (2020)</a:t>
            </a:r>
            <a:endParaRPr lang="es-PE" sz="1200"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sin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314118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1239409" y="3540594"/>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16802" y="3019293"/>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1860779" y="2972899"/>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9956745" y="2116335"/>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4288329" y="1871656"/>
            <a:ext cx="3782357" cy="3116507"/>
            <a:chOff x="4110034" y="1861892"/>
            <a:chExt cx="3782357" cy="3116507"/>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80317" y="1861892"/>
              <a:ext cx="712054" cy="787265"/>
              <a:chOff x="1033264" y="2919317"/>
              <a:chExt cx="712054" cy="787265"/>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0279" y="3204478"/>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1033264" y="291931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7162576" y="2234430"/>
              <a:ext cx="729815" cy="839390"/>
              <a:chOff x="5088761" y="2384788"/>
              <a:chExt cx="729815" cy="839390"/>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5230109" y="276425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5088761" y="2384788"/>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304447" y="2860086"/>
              <a:ext cx="628826" cy="813609"/>
              <a:chOff x="4316544" y="3522157"/>
              <a:chExt cx="628826" cy="813609"/>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82259" y="3819889"/>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316544" y="3522157"/>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057729"/>
              <a:ext cx="1016432" cy="920670"/>
              <a:chOff x="4110034" y="4057729"/>
              <a:chExt cx="1016432" cy="920670"/>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29984" y="4417430"/>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057729"/>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2795650" y="3540594"/>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3688611" y="1394824"/>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4" name="Grupo 53">
            <a:extLst>
              <a:ext uri="{FF2B5EF4-FFF2-40B4-BE49-F238E27FC236}">
                <a16:creationId xmlns:a16="http://schemas.microsoft.com/office/drawing/2014/main" id="{CDF0A71F-1CDA-FC03-9E55-AD93DA3EFB47}"/>
              </a:ext>
            </a:extLst>
          </p:cNvPr>
          <p:cNvGrpSpPr/>
          <p:nvPr/>
        </p:nvGrpSpPr>
        <p:grpSpPr>
          <a:xfrm>
            <a:off x="9897895" y="3852143"/>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9492208" y="1375529"/>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4304371" y="1031657"/>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10031533" y="999001"/>
            <a:ext cx="1178528" cy="246221"/>
          </a:xfrm>
          <a:prstGeom prst="rect">
            <a:avLst/>
          </a:prstGeom>
          <a:noFill/>
        </p:spPr>
        <p:txBody>
          <a:bodyPr wrap="none" rtlCol="0">
            <a:spAutoFit/>
          </a:bodyPr>
          <a:lstStyle/>
          <a:p>
            <a:r>
              <a:rPr lang="es-PE" sz="1000" dirty="0"/>
              <a:t>Almacenamiento</a:t>
            </a:r>
            <a:endParaRPr lang="es-ES" sz="1000" dirty="0"/>
          </a:p>
        </p:txBody>
      </p:sp>
      <p:cxnSp>
        <p:nvCxnSpPr>
          <p:cNvPr id="3" name="Conector recto de flecha 2">
            <a:extLst>
              <a:ext uri="{FF2B5EF4-FFF2-40B4-BE49-F238E27FC236}">
                <a16:creationId xmlns:a16="http://schemas.microsoft.com/office/drawing/2014/main" id="{22183B66-77DD-D89D-A109-735F1F0A24A6}"/>
              </a:ext>
            </a:extLst>
          </p:cNvPr>
          <p:cNvCxnSpPr>
            <a:cxnSpLocks/>
          </p:cNvCxnSpPr>
          <p:nvPr/>
        </p:nvCxnSpPr>
        <p:spPr>
          <a:xfrm>
            <a:off x="6060619" y="3637815"/>
            <a:ext cx="430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57650A88-11F6-8446-FCC4-BF2D9004200C}"/>
              </a:ext>
            </a:extLst>
          </p:cNvPr>
          <p:cNvSpPr txBox="1"/>
          <p:nvPr/>
        </p:nvSpPr>
        <p:spPr>
          <a:xfrm>
            <a:off x="7232862" y="1396859"/>
            <a:ext cx="859531" cy="246221"/>
          </a:xfrm>
          <a:prstGeom prst="rect">
            <a:avLst/>
          </a:prstGeom>
          <a:noFill/>
        </p:spPr>
        <p:txBody>
          <a:bodyPr wrap="none" rtlCol="0">
            <a:spAutoFit/>
          </a:bodyPr>
          <a:lstStyle/>
          <a:p>
            <a:r>
              <a:rPr lang="es-PE" sz="1000" dirty="0"/>
              <a:t>Framework</a:t>
            </a:r>
            <a:endParaRPr lang="es-ES" sz="1000" dirty="0"/>
          </a:p>
        </p:txBody>
      </p:sp>
      <p:sp>
        <p:nvSpPr>
          <p:cNvPr id="5" name="Rectángulo 4">
            <a:extLst>
              <a:ext uri="{FF2B5EF4-FFF2-40B4-BE49-F238E27FC236}">
                <a16:creationId xmlns:a16="http://schemas.microsoft.com/office/drawing/2014/main" id="{0259AE61-2FBD-330F-AA97-1BF49861EFB7}"/>
              </a:ext>
            </a:extLst>
          </p:cNvPr>
          <p:cNvSpPr/>
          <p:nvPr/>
        </p:nvSpPr>
        <p:spPr>
          <a:xfrm>
            <a:off x="6581493" y="1804307"/>
            <a:ext cx="2266075" cy="1736286"/>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 name="Conector recto de flecha 6">
            <a:extLst>
              <a:ext uri="{FF2B5EF4-FFF2-40B4-BE49-F238E27FC236}">
                <a16:creationId xmlns:a16="http://schemas.microsoft.com/office/drawing/2014/main" id="{C4719E36-AAF3-825F-BC54-3B51AB9CBB23}"/>
              </a:ext>
            </a:extLst>
          </p:cNvPr>
          <p:cNvCxnSpPr>
            <a:cxnSpLocks/>
          </p:cNvCxnSpPr>
          <p:nvPr/>
        </p:nvCxnSpPr>
        <p:spPr>
          <a:xfrm>
            <a:off x="8937333" y="3637815"/>
            <a:ext cx="430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83DE9F6B-8C4B-8E86-5570-C79A784A9D1A}"/>
              </a:ext>
            </a:extLst>
          </p:cNvPr>
          <p:cNvSpPr txBox="1"/>
          <p:nvPr/>
        </p:nvSpPr>
        <p:spPr>
          <a:xfrm>
            <a:off x="7493017" y="3660508"/>
            <a:ext cx="388248" cy="246221"/>
          </a:xfrm>
          <a:prstGeom prst="rect">
            <a:avLst/>
          </a:prstGeom>
          <a:noFill/>
        </p:spPr>
        <p:txBody>
          <a:bodyPr wrap="none" rtlCol="0">
            <a:spAutoFit/>
          </a:bodyPr>
          <a:lstStyle/>
          <a:p>
            <a:r>
              <a:rPr lang="es-PE" sz="1000" dirty="0"/>
              <a:t>API</a:t>
            </a:r>
            <a:endParaRPr lang="es-ES" sz="1000" dirty="0"/>
          </a:p>
        </p:txBody>
      </p:sp>
      <p:sp>
        <p:nvSpPr>
          <p:cNvPr id="9" name="Rectángulo 8">
            <a:extLst>
              <a:ext uri="{FF2B5EF4-FFF2-40B4-BE49-F238E27FC236}">
                <a16:creationId xmlns:a16="http://schemas.microsoft.com/office/drawing/2014/main" id="{0CDB230B-E449-90A6-3218-278EB00ADCEA}"/>
              </a:ext>
            </a:extLst>
          </p:cNvPr>
          <p:cNvSpPr/>
          <p:nvPr/>
        </p:nvSpPr>
        <p:spPr>
          <a:xfrm>
            <a:off x="6579143" y="3961235"/>
            <a:ext cx="2266075" cy="1941481"/>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0735AF5C-375A-0DB9-8B33-B58611159444}"/>
              </a:ext>
            </a:extLst>
          </p:cNvPr>
          <p:cNvSpPr txBox="1"/>
          <p:nvPr/>
        </p:nvSpPr>
        <p:spPr>
          <a:xfrm>
            <a:off x="7320084" y="4437167"/>
            <a:ext cx="784189" cy="276999"/>
          </a:xfrm>
          <a:prstGeom prst="rect">
            <a:avLst/>
          </a:prstGeom>
          <a:noFill/>
        </p:spPr>
        <p:txBody>
          <a:bodyPr wrap="none" rtlCol="0">
            <a:spAutoFit/>
          </a:bodyPr>
          <a:lstStyle/>
          <a:p>
            <a:r>
              <a:rPr lang="es-PE" sz="1200" b="1" dirty="0" err="1"/>
              <a:t>ApisNet</a:t>
            </a:r>
            <a:endParaRPr lang="es-ES" b="1" dirty="0"/>
          </a:p>
        </p:txBody>
      </p:sp>
      <p:pic>
        <p:nvPicPr>
          <p:cNvPr id="16" name="Imagen 15">
            <a:extLst>
              <a:ext uri="{FF2B5EF4-FFF2-40B4-BE49-F238E27FC236}">
                <a16:creationId xmlns:a16="http://schemas.microsoft.com/office/drawing/2014/main" id="{5AFBE5A2-D694-A8BD-632F-6E5F6FB50E8D}"/>
              </a:ext>
            </a:extLst>
          </p:cNvPr>
          <p:cNvPicPr>
            <a:picLocks noChangeAspect="1"/>
          </p:cNvPicPr>
          <p:nvPr/>
        </p:nvPicPr>
        <p:blipFill>
          <a:blip r:embed="rId11"/>
          <a:stretch>
            <a:fillRect/>
          </a:stretch>
        </p:blipFill>
        <p:spPr>
          <a:xfrm>
            <a:off x="7313685" y="4824902"/>
            <a:ext cx="866775" cy="447675"/>
          </a:xfrm>
          <a:prstGeom prst="rect">
            <a:avLst/>
          </a:prstGeom>
        </p:spPr>
      </p:pic>
    </p:spTree>
    <p:extLst>
      <p:ext uri="{BB962C8B-B14F-4D97-AF65-F5344CB8AC3E}">
        <p14:creationId xmlns:p14="http://schemas.microsoft.com/office/powerpoint/2010/main" val="76182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55810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512349"/>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1063647"/>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498550"/>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1023097"/>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rotWithShape="1">
          <a:blip r:embed="rId5"/>
          <a:srcRect b="12052"/>
          <a:stretch/>
        </p:blipFill>
        <p:spPr>
          <a:xfrm>
            <a:off x="8398853" y="956686"/>
            <a:ext cx="36848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28184" y="4330424"/>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344907"/>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621980"/>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556668"/>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403872" y="556668"/>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3765634157"/>
              </p:ext>
            </p:extLst>
          </p:nvPr>
        </p:nvGraphicFramePr>
        <p:xfrm>
          <a:off x="1450521" y="2333549"/>
          <a:ext cx="9290958" cy="2190901"/>
        </p:xfrm>
        <a:graphic>
          <a:graphicData uri="http://schemas.openxmlformats.org/drawingml/2006/table">
            <a:tbl>
              <a:tblPr firstRow="1" bandRow="1">
                <a:tableStyleId>{BC89EF96-8CEA-46FF-86C4-4CE0E7609802}</a:tableStyleId>
              </a:tblPr>
              <a:tblGrid>
                <a:gridCol w="1548493">
                  <a:extLst>
                    <a:ext uri="{9D8B030D-6E8A-4147-A177-3AD203B41FA5}">
                      <a16:colId xmlns:a16="http://schemas.microsoft.com/office/drawing/2014/main" val="875720449"/>
                    </a:ext>
                  </a:extLst>
                </a:gridCol>
                <a:gridCol w="1548493">
                  <a:extLst>
                    <a:ext uri="{9D8B030D-6E8A-4147-A177-3AD203B41FA5}">
                      <a16:colId xmlns:a16="http://schemas.microsoft.com/office/drawing/2014/main" val="1188799850"/>
                    </a:ext>
                  </a:extLst>
                </a:gridCol>
                <a:gridCol w="1548493">
                  <a:extLst>
                    <a:ext uri="{9D8B030D-6E8A-4147-A177-3AD203B41FA5}">
                      <a16:colId xmlns:a16="http://schemas.microsoft.com/office/drawing/2014/main" val="851699235"/>
                    </a:ext>
                  </a:extLst>
                </a:gridCol>
                <a:gridCol w="1548493">
                  <a:extLst>
                    <a:ext uri="{9D8B030D-6E8A-4147-A177-3AD203B41FA5}">
                      <a16:colId xmlns:a16="http://schemas.microsoft.com/office/drawing/2014/main" val="2750710099"/>
                    </a:ext>
                  </a:extLst>
                </a:gridCol>
                <a:gridCol w="1548493">
                  <a:extLst>
                    <a:ext uri="{9D8B030D-6E8A-4147-A177-3AD203B41FA5}">
                      <a16:colId xmlns:a16="http://schemas.microsoft.com/office/drawing/2014/main" val="1684481935"/>
                    </a:ext>
                  </a:extLst>
                </a:gridCol>
                <a:gridCol w="1548493">
                  <a:extLst>
                    <a:ext uri="{9D8B030D-6E8A-4147-A177-3AD203B41FA5}">
                      <a16:colId xmlns:a16="http://schemas.microsoft.com/office/drawing/2014/main" val="3018411164"/>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Exactitud (</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tc>
                  <a:txBody>
                    <a:bodyPr/>
                    <a:lstStyle/>
                    <a:p>
                      <a:pPr algn="ctr"/>
                      <a:r>
                        <a:rPr lang="es-PE" dirty="0">
                          <a:latin typeface="Times New Roman" panose="02020603050405020304" pitchFamily="18" charset="0"/>
                          <a:cs typeface="Times New Roman" panose="02020603050405020304" pitchFamily="18" charset="0"/>
                        </a:rPr>
                        <a:t>F1-score</a:t>
                      </a:r>
                      <a:endParaRPr lang="es-E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77.00%</a:t>
                      </a:r>
                      <a:endParaRPr lang="es-ES" dirty="0"/>
                    </a:p>
                  </a:txBody>
                  <a:tcPr/>
                </a:tc>
                <a:tc>
                  <a:txBody>
                    <a:bodyPr/>
                    <a:lstStyle/>
                    <a:p>
                      <a:pPr algn="ctr"/>
                      <a:r>
                        <a:rPr lang="es-PE" dirty="0"/>
                        <a:t>98.00%</a:t>
                      </a:r>
                      <a:endParaRPr lang="es-ES" dirty="0"/>
                    </a:p>
                  </a:txBody>
                  <a:tcPr/>
                </a:tc>
                <a:tc>
                  <a:txBody>
                    <a:bodyPr/>
                    <a:lstStyle/>
                    <a:p>
                      <a:pPr algn="ctr"/>
                      <a:r>
                        <a:rPr lang="es-PE" dirty="0"/>
                        <a:t>76.70%</a:t>
                      </a:r>
                      <a:endParaRPr lang="es-ES" dirty="0"/>
                    </a:p>
                  </a:txBody>
                  <a:tcPr/>
                </a:tc>
                <a:tc>
                  <a:txBody>
                    <a:bodyPr/>
                    <a:lstStyle/>
                    <a:p>
                      <a:pPr algn="ctr"/>
                      <a:r>
                        <a:rPr lang="es-PE" dirty="0"/>
                        <a:t>89.00%</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92.00%</a:t>
                      </a:r>
                      <a:endParaRPr lang="es-ES" dirty="0"/>
                    </a:p>
                  </a:txBody>
                  <a:tcPr/>
                </a:tc>
                <a:tc>
                  <a:txBody>
                    <a:bodyPr/>
                    <a:lstStyle/>
                    <a:p>
                      <a:pPr algn="ctr"/>
                      <a:r>
                        <a:rPr lang="es-PE" dirty="0"/>
                        <a:t>90.00%</a:t>
                      </a:r>
                      <a:endParaRPr lang="es-ES" dirty="0"/>
                    </a:p>
                  </a:txBody>
                  <a:tcPr/>
                </a:tc>
                <a:tc>
                  <a:txBody>
                    <a:bodyPr/>
                    <a:lstStyle/>
                    <a:p>
                      <a:pPr algn="ctr"/>
                      <a:r>
                        <a:rPr lang="es-PE" dirty="0"/>
                        <a:t>89.70%</a:t>
                      </a:r>
                      <a:endParaRPr lang="es-ES" dirty="0"/>
                    </a:p>
                  </a:txBody>
                  <a:tcPr/>
                </a:tc>
                <a:tc>
                  <a:txBody>
                    <a:bodyPr/>
                    <a:lstStyle/>
                    <a:p>
                      <a:pPr algn="ctr"/>
                      <a:r>
                        <a:rPr lang="es-PE" dirty="0"/>
                        <a:t>93.00%</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82.00%</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95.00%</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74.90%</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92.50%</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96082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COMPARATIVO DE MODELOS EVALUADOS</a:t>
            </a:r>
          </a:p>
        </p:txBody>
      </p:sp>
    </p:spTree>
    <p:extLst>
      <p:ext uri="{BB962C8B-B14F-4D97-AF65-F5344CB8AC3E}">
        <p14:creationId xmlns:p14="http://schemas.microsoft.com/office/powerpoint/2010/main" val="4292044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C58414B4-0978-D952-779D-101F19AC7E3A}"/>
              </a:ext>
            </a:extLst>
          </p:cNvPr>
          <p:cNvSpPr txBox="1"/>
          <p:nvPr/>
        </p:nvSpPr>
        <p:spPr>
          <a:xfrm>
            <a:off x="223215" y="218820"/>
            <a:ext cx="44857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 SELECCIONADO: VGG19</a:t>
            </a:r>
          </a:p>
        </p:txBody>
      </p:sp>
      <p:pic>
        <p:nvPicPr>
          <p:cNvPr id="4" name="Picture 3" descr="indicadores_chart.png"/>
          <p:cNvPicPr>
            <a:picLocks noChangeAspect="1"/>
          </p:cNvPicPr>
          <p:nvPr/>
        </p:nvPicPr>
        <p:blipFill>
          <a:blip r:embed="rId2"/>
          <a:stretch>
            <a:fillRect/>
          </a:stretch>
        </p:blipFill>
        <p:spPr>
          <a:xfrm>
            <a:off x="507439" y="4461058"/>
            <a:ext cx="3450625" cy="2070375"/>
          </a:xfrm>
          <a:prstGeom prst="rect">
            <a:avLst/>
          </a:prstGeom>
        </p:spPr>
      </p:pic>
      <p:sp>
        <p:nvSpPr>
          <p:cNvPr id="5" name="CuadroTexto 4">
            <a:extLst>
              <a:ext uri="{FF2B5EF4-FFF2-40B4-BE49-F238E27FC236}">
                <a16:creationId xmlns:a16="http://schemas.microsoft.com/office/drawing/2014/main" id="{36F1696D-884D-6309-2C53-EB7652A065C8}"/>
              </a:ext>
            </a:extLst>
          </p:cNvPr>
          <p:cNvSpPr txBox="1"/>
          <p:nvPr/>
        </p:nvSpPr>
        <p:spPr>
          <a:xfrm>
            <a:off x="4267201" y="4894114"/>
            <a:ext cx="7482673" cy="1444113"/>
          </a:xfrm>
          <a:prstGeom prst="rect">
            <a:avLst/>
          </a:prstGeom>
          <a:noFill/>
        </p:spPr>
        <p:txBody>
          <a:bodyPr wrap="square">
            <a:spAutoFit/>
          </a:bodyPr>
          <a:lstStyle/>
          <a:p>
            <a:pPr>
              <a:lnSpc>
                <a:spcPct val="150000"/>
              </a:lnSpc>
            </a:pPr>
            <a:r>
              <a:rPr lang="es-ES" sz="1200" dirty="0">
                <a:latin typeface="Times New Roman" panose="02020603050405020304" pitchFamily="18" charset="0"/>
                <a:cs typeface="Times New Roman" panose="02020603050405020304" pitchFamily="18" charset="0"/>
              </a:rPr>
              <a:t>El desempeño del modelo se mide mediante los siguientes indicadores clave:</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Precisión (94.11%): El modelo identifica correctamente la mayoría de los casos.</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Sensibilidad (90%): Alta capacidad para detectar casos positivos (con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Especificidad (89.7%): Buen desempeño para identificar casos negativos (sin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Exactitud (92%): Buen balance global entre sensibilidad y especificidad.</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417" y="1341860"/>
            <a:ext cx="3404042" cy="2829323"/>
          </a:xfrm>
          <a:prstGeom prst="rect">
            <a:avLst/>
          </a:prstGeom>
          <a:noFill/>
          <a:ln>
            <a:noFill/>
          </a:ln>
        </p:spPr>
      </p:pic>
      <p:sp>
        <p:nvSpPr>
          <p:cNvPr id="6" name="Rectangle 1">
            <a:extLst>
              <a:ext uri="{FF2B5EF4-FFF2-40B4-BE49-F238E27FC236}">
                <a16:creationId xmlns:a16="http://schemas.microsoft.com/office/drawing/2014/main" id="{A4308739-0FF5-4F96-88E5-1FFBDF119D8C}"/>
              </a:ext>
            </a:extLst>
          </p:cNvPr>
          <p:cNvSpPr>
            <a:spLocks noChangeArrowheads="1"/>
          </p:cNvSpPr>
          <p:nvPr/>
        </p:nvSpPr>
        <p:spPr bwMode="auto">
          <a:xfrm>
            <a:off x="4267201" y="708546"/>
            <a:ext cx="748267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"ConCancer"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Positivos (TP): 96%</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96% de los casos con cáncer. Este resultado muestra una alta sensibilidad, crucial para la detección temprana.</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Negativos (FN): 10%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Solo un 10% de los casos positivos no fueron detectados. Aunque bajo, este porcentaje debe reducirse para minimizar el riesgo de diagnósticos omitidos.</a:t>
            </a:r>
          </a:p>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"SinCancer"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Positivos (FP): 4%</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clasificó incorrectamente al 4% de los casos como positivos. Este bajo valor indica una buena especificidad, ayudando a evitar diagnósticos innecesarios.</a:t>
            </a:r>
          </a:p>
          <a:p>
            <a:pPr marR="0" lvl="0" indent="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Negativos (TN): 90%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90% de los casos sin cáncer, reduciendo alarmas falsas y optimizando la confianza clínica.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0444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738664"/>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pic>
        <p:nvPicPr>
          <p:cNvPr id="3" name="Imagen 2" descr="Gráfico, Gráfico de barras&#10;&#10;Descripción generada automáticamente">
            <a:extLst>
              <a:ext uri="{FF2B5EF4-FFF2-40B4-BE49-F238E27FC236}">
                <a16:creationId xmlns:a16="http://schemas.microsoft.com/office/drawing/2014/main" id="{7761AB76-9AFE-1B6C-85B3-1305EBE83CE0}"/>
              </a:ext>
            </a:extLst>
          </p:cNvPr>
          <p:cNvPicPr>
            <a:picLocks noChangeAspect="1"/>
          </p:cNvPicPr>
          <p:nvPr/>
        </p:nvPicPr>
        <p:blipFill>
          <a:blip r:embed="rId2"/>
          <a:stretch>
            <a:fillRect/>
          </a:stretch>
        </p:blipFill>
        <p:spPr>
          <a:xfrm>
            <a:off x="3661833" y="3429000"/>
            <a:ext cx="4868334" cy="2921000"/>
          </a:xfrm>
          <a:prstGeom prst="rect">
            <a:avLst/>
          </a:prstGeom>
        </p:spPr>
      </p:pic>
    </p:spTree>
    <p:extLst>
      <p:ext uri="{BB962C8B-B14F-4D97-AF65-F5344CB8AC3E}">
        <p14:creationId xmlns:p14="http://schemas.microsoft.com/office/powerpoint/2010/main" val="24133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2541517" y="1787425"/>
            <a:ext cx="7394781"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DISCUSIÓN DE RESULTADOS</a:t>
            </a:r>
          </a:p>
        </p:txBody>
      </p:sp>
    </p:spTree>
    <p:extLst>
      <p:ext uri="{BB962C8B-B14F-4D97-AF65-F5344CB8AC3E}">
        <p14:creationId xmlns:p14="http://schemas.microsoft.com/office/powerpoint/2010/main" val="1315602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379693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DISCUSIÓN DE RESULTADOS</a:t>
            </a:r>
            <a:endPar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36D01945-2D98-24B0-515C-A6A129515EB9}"/>
              </a:ext>
            </a:extLst>
          </p:cNvPr>
          <p:cNvSpPr txBox="1"/>
          <p:nvPr/>
        </p:nvSpPr>
        <p:spPr>
          <a:xfrm>
            <a:off x="639472" y="2728495"/>
            <a:ext cx="4093393" cy="1156086"/>
          </a:xfrm>
          <a:prstGeom prst="rect">
            <a:avLst/>
          </a:prstGeom>
          <a:noFill/>
        </p:spPr>
        <p:txBody>
          <a:bodyPr wrap="square">
            <a:spAutoFit/>
          </a:bodyPr>
          <a:lstStyle/>
          <a:p>
            <a:pPr>
              <a:lnSpc>
                <a:spcPct val="150000"/>
              </a:lnSpc>
            </a:pPr>
            <a:r>
              <a:rPr lang="es-ES" sz="1600" dirty="0">
                <a:latin typeface="Times New Roman" panose="02020603050405020304" pitchFamily="18" charset="0"/>
                <a:cs typeface="Times New Roman" panose="02020603050405020304" pitchFamily="18" charset="0"/>
              </a:rPr>
              <a:t>Los resultados obtenidos en este estudio muestran un desempeño competitivo al compararse con estudios previos:</a:t>
            </a:r>
          </a:p>
        </p:txBody>
      </p:sp>
      <p:sp>
        <p:nvSpPr>
          <p:cNvPr id="10" name="CuadroTexto 9">
            <a:extLst>
              <a:ext uri="{FF2B5EF4-FFF2-40B4-BE49-F238E27FC236}">
                <a16:creationId xmlns:a16="http://schemas.microsoft.com/office/drawing/2014/main" id="{C03AC7BF-387A-AA25-591B-D38E32CFBF3D}"/>
              </a:ext>
            </a:extLst>
          </p:cNvPr>
          <p:cNvSpPr txBox="1"/>
          <p:nvPr/>
        </p:nvSpPr>
        <p:spPr>
          <a:xfrm>
            <a:off x="4732865" y="1513582"/>
            <a:ext cx="6096000" cy="1525418"/>
          </a:xfrm>
          <a:prstGeom prst="rect">
            <a:avLst/>
          </a:prstGeom>
          <a:solidFill>
            <a:schemeClr val="bg1">
              <a:lumMod val="95000"/>
            </a:schemeClr>
          </a:solidFill>
        </p:spPr>
        <p:txBody>
          <a:bodyPr wrap="square">
            <a:spAutoFit/>
          </a:bodyPr>
          <a:lstStyle/>
          <a:p>
            <a:pPr>
              <a:lnSpc>
                <a:spcPct val="150000"/>
              </a:lnSpc>
            </a:pPr>
            <a:r>
              <a:rPr lang="es-ES" sz="1600" b="1" dirty="0" err="1">
                <a:latin typeface="Times New Roman" panose="02020603050405020304" pitchFamily="18" charset="0"/>
                <a:cs typeface="Times New Roman" panose="02020603050405020304" pitchFamily="18" charset="0"/>
              </a:rPr>
              <a:t>Guajin</a:t>
            </a:r>
            <a:r>
              <a:rPr lang="es-ES" sz="1600" b="1" dirty="0">
                <a:latin typeface="Times New Roman" panose="02020603050405020304" pitchFamily="18" charset="0"/>
                <a:cs typeface="Times New Roman" panose="02020603050405020304" pitchFamily="18" charset="0"/>
              </a:rPr>
              <a:t> y </a:t>
            </a:r>
            <a:r>
              <a:rPr lang="es-ES" sz="1600" b="1" dirty="0" err="1">
                <a:latin typeface="Times New Roman" panose="02020603050405020304" pitchFamily="18" charset="0"/>
                <a:cs typeface="Times New Roman" panose="02020603050405020304" pitchFamily="18" charset="0"/>
              </a:rPr>
              <a:t>Kup-Sze</a:t>
            </a:r>
            <a:r>
              <a:rPr lang="es-ES" sz="1600" b="1" dirty="0">
                <a:latin typeface="Times New Roman" panose="02020603050405020304" pitchFamily="18" charset="0"/>
                <a:cs typeface="Times New Roman" panose="02020603050405020304" pitchFamily="18" charset="0"/>
              </a:rPr>
              <a:t> (2018): </a:t>
            </a:r>
            <a:r>
              <a:rPr lang="es-ES" sz="1600" dirty="0">
                <a:latin typeface="Times New Roman" panose="02020603050405020304" pitchFamily="18" charset="0"/>
                <a:cs typeface="Times New Roman" panose="02020603050405020304" pitchFamily="18" charset="0"/>
              </a:rPr>
              <a:t>Lograron un acurracy del 95.27% utilizando redes neuronales artificiales. Nuestro enfoque con VGG19 logra un acurracy similar (94.11%) pero con un modelo más interpretable y eficiente para imágenes histológicas.</a:t>
            </a:r>
          </a:p>
        </p:txBody>
      </p:sp>
      <p:sp>
        <p:nvSpPr>
          <p:cNvPr id="13" name="CuadroTexto 12">
            <a:extLst>
              <a:ext uri="{FF2B5EF4-FFF2-40B4-BE49-F238E27FC236}">
                <a16:creationId xmlns:a16="http://schemas.microsoft.com/office/drawing/2014/main" id="{B7EE4E33-C58E-FC8A-A551-E65D4EF3AAE6}"/>
              </a:ext>
            </a:extLst>
          </p:cNvPr>
          <p:cNvSpPr txBox="1"/>
          <p:nvPr/>
        </p:nvSpPr>
        <p:spPr>
          <a:xfrm>
            <a:off x="4732865" y="3630136"/>
            <a:ext cx="6096000" cy="1525418"/>
          </a:xfrm>
          <a:prstGeom prst="rect">
            <a:avLst/>
          </a:prstGeom>
          <a:solidFill>
            <a:schemeClr val="bg1">
              <a:lumMod val="95000"/>
            </a:schemeClr>
          </a:solidFill>
        </p:spPr>
        <p:txBody>
          <a:bodyPr wrap="square">
            <a:spAutoFit/>
          </a:bodyPr>
          <a:lstStyle/>
          <a:p>
            <a:pPr>
              <a:lnSpc>
                <a:spcPct val="150000"/>
              </a:lnSpc>
            </a:pPr>
            <a:r>
              <a:rPr lang="es-ES" sz="1600" b="1" dirty="0">
                <a:latin typeface="Times New Roman" panose="02020603050405020304" pitchFamily="18" charset="0"/>
                <a:cs typeface="Times New Roman" panose="02020603050405020304" pitchFamily="18" charset="0"/>
              </a:rPr>
              <a:t>Forero Cuellar (2019): </a:t>
            </a:r>
            <a:r>
              <a:rPr lang="es-ES" sz="1600" dirty="0">
                <a:latin typeface="Times New Roman" panose="02020603050405020304" pitchFamily="18" charset="0"/>
                <a:cs typeface="Times New Roman" panose="02020603050405020304" pitchFamily="18" charset="0"/>
              </a:rPr>
              <a:t>Alcanzó un acurracy del 83.1% con métodos tradicionales como regresión logística. Nuestro sistema basado en Deep Learning supera este resultado gracias a su capacidad para analizar patrones complejos en imágenes.</a:t>
            </a:r>
          </a:p>
        </p:txBody>
      </p:sp>
    </p:spTree>
    <p:extLst>
      <p:ext uri="{BB962C8B-B14F-4D97-AF65-F5344CB8AC3E}">
        <p14:creationId xmlns:p14="http://schemas.microsoft.com/office/powerpoint/2010/main" val="2939319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3160746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108253" y="2946528"/>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una </a:t>
            </a:r>
            <a:r>
              <a:rPr lang="es-ES" sz="1200" dirty="0">
                <a:latin typeface="Times New Roman" panose="02020603050405020304" pitchFamily="18" charset="0"/>
                <a:cs typeface="Times New Roman" panose="02020603050405020304" pitchFamily="18" charset="0"/>
              </a:rPr>
              <a:t>acurracy</a:t>
            </a:r>
            <a:r>
              <a:rPr lang="es-ES" sz="1200" b="0" i="0" dirty="0">
                <a:solidFill>
                  <a:schemeClr val="tx1"/>
                </a:solidFill>
                <a:effectLst/>
                <a:latin typeface="ui-sans-serif"/>
              </a:rPr>
              <a:t> del 94.11%, precisión del 92%, sensibilidad del 90% y  especificidad del 89.7% en el diagnóstico del cáncer de próstata, superando a VGG16 y ResNet50, demostrando ser una herramienta eficiente y precisa para el apoyo clínico.</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rapidez en el diagnóstico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la rapidez en la detección del cáncer de próstata.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202547" y="2064813"/>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08</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787318" y="1978904"/>
            <a:ext cx="3205878"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520758" y="1978419"/>
            <a:ext cx="3173112"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a:p>
            <a:pPr algn="just"/>
            <a:endParaRPr lang="es-ES" sz="1600" b="0" i="0" dirty="0">
              <a:solidFill>
                <a:schemeClr val="tx1"/>
              </a:solidFill>
              <a:effectLst/>
              <a:latin typeface="ui-sans-serif"/>
            </a:endParaRPr>
          </a:p>
        </p:txBody>
      </p:sp>
      <p:sp>
        <p:nvSpPr>
          <p:cNvPr id="3" name="CuadroTexto 2">
            <a:extLst>
              <a:ext uri="{FF2B5EF4-FFF2-40B4-BE49-F238E27FC236}">
                <a16:creationId xmlns:a16="http://schemas.microsoft.com/office/drawing/2014/main" id="{27E00B9D-27CE-AE51-88CE-8027AE2A64E2}"/>
              </a:ext>
            </a:extLst>
          </p:cNvPr>
          <p:cNvSpPr txBox="1"/>
          <p:nvPr/>
        </p:nvSpPr>
        <p:spPr>
          <a:xfrm>
            <a:off x="787318" y="1271018"/>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589044" y="1978419"/>
            <a:ext cx="3329454"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a:p>
            <a:pPr algn="just"/>
            <a:endParaRPr lang="es-ES" sz="16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711E53B5-F144-5454-285C-8552119D6E26}"/>
              </a:ext>
            </a:extLst>
          </p:cNvPr>
          <p:cNvSpPr txBox="1"/>
          <p:nvPr/>
        </p:nvSpPr>
        <p:spPr>
          <a:xfrm>
            <a:off x="8514346" y="1270533"/>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589044" y="120287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128076" y="2400337"/>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128076" y="481686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80" y="4863030"/>
            <a:ext cx="6428577" cy="6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800" dirty="0"/>
              <a:t>¿El uso del Deep learning permitirá detectar de forma temprana el cáncer de próstata?</a:t>
            </a:r>
            <a:endParaRPr lang="es-PE" sz="1800"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2585323"/>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Según la OMS la detección temprana de la enfermedad tiene alta probabilidad ser tratada. Sin embargo, la detección temprana de esta enfermedad el Perú resulta un desafío. </a:t>
            </a:r>
          </a:p>
          <a:p>
            <a:pPr marL="171450" indent="-171450" algn="just">
              <a:buFont typeface="Arial" panose="020B0604020202020204" pitchFamily="34" charset="0"/>
              <a:buChar char="•"/>
            </a:pPr>
            <a:endParaRPr lang="es-MX" dirty="0">
              <a:solidFill>
                <a:sysClr val="windowText" lastClr="000000"/>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s-MX"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C2C8F3D-9E00-A3B2-20DD-6E9E9F16828A}"/>
              </a:ext>
            </a:extLst>
          </p:cNvPr>
          <p:cNvSpPr/>
          <p:nvPr/>
        </p:nvSpPr>
        <p:spPr>
          <a:xfrm>
            <a:off x="537267" y="2791031"/>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13" name="CuadroTexto 12">
            <a:extLst>
              <a:ext uri="{FF2B5EF4-FFF2-40B4-BE49-F238E27FC236}">
                <a16:creationId xmlns:a16="http://schemas.microsoft.com/office/drawing/2014/main" id="{68A1AD65-AB9D-28F6-BF67-24ECA2AD254D}"/>
              </a:ext>
            </a:extLst>
          </p:cNvPr>
          <p:cNvSpPr txBox="1"/>
          <p:nvPr/>
        </p:nvSpPr>
        <p:spPr>
          <a:xfrm>
            <a:off x="4462088" y="1027231"/>
            <a:ext cx="7340600" cy="360848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detectar el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para la clasificación de imágenes médicas que permita diferenciar entre muestras con cáncer y sin cáncer.</a:t>
            </a:r>
          </a:p>
          <a:p>
            <a:pPr>
              <a:lnSpc>
                <a:spcPct val="150000"/>
              </a:lnSpc>
            </a:pPr>
            <a:r>
              <a:rPr lang="es-PE" altLang="es-PE" dirty="0"/>
              <a:t>Implementar un sistema inteligente que integre el modelo de Deep Learning.</a:t>
            </a:r>
          </a:p>
          <a:p>
            <a:pPr>
              <a:lnSpc>
                <a:spcPct val="150000"/>
              </a:lnSpc>
            </a:pPr>
            <a:r>
              <a:rPr lang="es-PE" altLang="es-PE" dirty="0"/>
              <a:t>Evaluar el rendimiento del sistema inteligente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3059492"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FASES DEL PROYECTO</a:t>
            </a:r>
          </a:p>
        </p:txBody>
      </p:sp>
      <p:pic>
        <p:nvPicPr>
          <p:cNvPr id="5" name="Imagen 4" descr="Diagrama&#10;&#10;Descripción generada automáticamente">
            <a:extLst>
              <a:ext uri="{FF2B5EF4-FFF2-40B4-BE49-F238E27FC236}">
                <a16:creationId xmlns:a16="http://schemas.microsoft.com/office/drawing/2014/main" id="{456264E3-612C-75AE-3AF9-A20F033B709C}"/>
              </a:ext>
            </a:extLst>
          </p:cNvPr>
          <p:cNvPicPr>
            <a:picLocks noChangeAspect="1"/>
          </p:cNvPicPr>
          <p:nvPr/>
        </p:nvPicPr>
        <p:blipFill>
          <a:blip r:embed="rId2"/>
          <a:stretch>
            <a:fillRect/>
          </a:stretch>
        </p:blipFill>
        <p:spPr>
          <a:xfrm>
            <a:off x="0" y="2146625"/>
            <a:ext cx="12192000" cy="3658763"/>
          </a:xfrm>
          <a:prstGeom prst="rect">
            <a:avLst/>
          </a:prstGeom>
        </p:spPr>
      </p:pic>
    </p:spTree>
    <p:extLst>
      <p:ext uri="{BB962C8B-B14F-4D97-AF65-F5344CB8AC3E}">
        <p14:creationId xmlns:p14="http://schemas.microsoft.com/office/powerpoint/2010/main" val="28852850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4998</TotalTime>
  <Words>1548</Words>
  <Application>Microsoft Office PowerPoint</Application>
  <PresentationFormat>Panorámica</PresentationFormat>
  <Paragraphs>185</Paragraphs>
  <Slides>28</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28</vt:i4>
      </vt:variant>
    </vt:vector>
  </HeadingPairs>
  <TitlesOfParts>
    <vt:vector size="38"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Luis Felipe Siesquen Valdivia</cp:lastModifiedBy>
  <cp:revision>138</cp:revision>
  <dcterms:created xsi:type="dcterms:W3CDTF">2023-02-20T04:04:20Z</dcterms:created>
  <dcterms:modified xsi:type="dcterms:W3CDTF">2024-11-21T01:38:50Z</dcterms:modified>
</cp:coreProperties>
</file>